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Geschlecht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Tabelle1!$A$2:$A$3</c:f>
              <c:strCache>
                <c:ptCount val="2"/>
                <c:pt idx="0">
                  <c:v>männlich</c:v>
                </c:pt>
                <c:pt idx="1">
                  <c:v>weiblich</c:v>
                </c:pt>
              </c:strCache>
            </c:strRef>
          </c:cat>
          <c:val>
            <c:numRef>
              <c:f>Tabelle1!$B$2:$B$3</c:f>
              <c:numCache>
                <c:formatCode>0%</c:formatCode>
                <c:ptCount val="2"/>
                <c:pt idx="0">
                  <c:v>0.98</c:v>
                </c:pt>
                <c:pt idx="1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Alter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numRef>
              <c:f>Tabelle1!$A$2:$A$21</c:f>
              <c:numCache>
                <c:formatCode>General</c:formatCode>
                <c:ptCount val="20"/>
                <c:pt idx="0">
                  <c:v>19</c:v>
                </c:pt>
                <c:pt idx="1">
                  <c:v>20</c:v>
                </c:pt>
                <c:pt idx="2">
                  <c:v>21</c:v>
                </c:pt>
                <c:pt idx="3">
                  <c:v>22</c:v>
                </c:pt>
                <c:pt idx="4">
                  <c:v>23</c:v>
                </c:pt>
                <c:pt idx="5">
                  <c:v>24</c:v>
                </c:pt>
                <c:pt idx="6">
                  <c:v>25</c:v>
                </c:pt>
                <c:pt idx="7">
                  <c:v>26</c:v>
                </c:pt>
                <c:pt idx="8">
                  <c:v>27</c:v>
                </c:pt>
                <c:pt idx="9">
                  <c:v>28</c:v>
                </c:pt>
                <c:pt idx="10">
                  <c:v>29</c:v>
                </c:pt>
                <c:pt idx="11">
                  <c:v>30</c:v>
                </c:pt>
                <c:pt idx="12">
                  <c:v>31</c:v>
                </c:pt>
                <c:pt idx="13">
                  <c:v>32</c:v>
                </c:pt>
                <c:pt idx="14">
                  <c:v>34</c:v>
                </c:pt>
                <c:pt idx="15">
                  <c:v>37</c:v>
                </c:pt>
                <c:pt idx="16">
                  <c:v>39</c:v>
                </c:pt>
                <c:pt idx="17">
                  <c:v>41</c:v>
                </c:pt>
                <c:pt idx="18">
                  <c:v>42</c:v>
                </c:pt>
                <c:pt idx="19">
                  <c:v>45</c:v>
                </c:pt>
              </c:numCache>
            </c:numRef>
          </c:cat>
          <c:val>
            <c:numRef>
              <c:f>Tabelle1!$B$2:$B$21</c:f>
              <c:numCache>
                <c:formatCode>General</c:formatCode>
                <c:ptCount val="20"/>
                <c:pt idx="0">
                  <c:v>1</c:v>
                </c:pt>
                <c:pt idx="1">
                  <c:v>1</c:v>
                </c:pt>
                <c:pt idx="2">
                  <c:v>6</c:v>
                </c:pt>
                <c:pt idx="3">
                  <c:v>1</c:v>
                </c:pt>
                <c:pt idx="4">
                  <c:v>8</c:v>
                </c:pt>
                <c:pt idx="5">
                  <c:v>5</c:v>
                </c:pt>
                <c:pt idx="6">
                  <c:v>2</c:v>
                </c:pt>
                <c:pt idx="7">
                  <c:v>4</c:v>
                </c:pt>
                <c:pt idx="8">
                  <c:v>3</c:v>
                </c:pt>
                <c:pt idx="9">
                  <c:v>1</c:v>
                </c:pt>
                <c:pt idx="10">
                  <c:v>3</c:v>
                </c:pt>
                <c:pt idx="11">
                  <c:v>1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1</c:v>
                </c:pt>
                <c:pt idx="16">
                  <c:v>1</c:v>
                </c:pt>
                <c:pt idx="17">
                  <c:v>2</c:v>
                </c:pt>
                <c:pt idx="18">
                  <c:v>2</c:v>
                </c:pt>
                <c:pt idx="19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223844812404667"/>
          <c:y val="0.19191955528626753"/>
          <c:w val="0.403536345370898"/>
          <c:h val="0.69814145668839533"/>
        </c:manualLayout>
      </c:layout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numRef>
              <c:f>Tabelle1!$A$2:$A$17</c:f>
              <c:numCache>
                <c:formatCode>General</c:formatCode>
                <c:ptCount val="16"/>
                <c:pt idx="0">
                  <c:v>3</c:v>
                </c:pt>
                <c:pt idx="1">
                  <c:v>10</c:v>
                </c:pt>
                <c:pt idx="2">
                  <c:v>15</c:v>
                </c:pt>
                <c:pt idx="3">
                  <c:v>16</c:v>
                </c:pt>
                <c:pt idx="4">
                  <c:v>17</c:v>
                </c:pt>
                <c:pt idx="5">
                  <c:v>18</c:v>
                </c:pt>
                <c:pt idx="6">
                  <c:v>19</c:v>
                </c:pt>
                <c:pt idx="7">
                  <c:v>20</c:v>
                </c:pt>
                <c:pt idx="8">
                  <c:v>21</c:v>
                </c:pt>
                <c:pt idx="9">
                  <c:v>22</c:v>
                </c:pt>
                <c:pt idx="10">
                  <c:v>23</c:v>
                </c:pt>
                <c:pt idx="11">
                  <c:v>24</c:v>
                </c:pt>
                <c:pt idx="12">
                  <c:v>25</c:v>
                </c:pt>
                <c:pt idx="13">
                  <c:v>30</c:v>
                </c:pt>
                <c:pt idx="14">
                  <c:v>35</c:v>
                </c:pt>
                <c:pt idx="15">
                  <c:v>38</c:v>
                </c:pt>
              </c:numCache>
            </c:numRef>
          </c:cat>
          <c:val>
            <c:numRef>
              <c:f>Tabelle1!$B$2:$B$17</c:f>
              <c:numCache>
                <c:formatCode>General</c:formatCode>
                <c:ptCount val="16"/>
                <c:pt idx="0">
                  <c:v>1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  <c:pt idx="4">
                  <c:v>7</c:v>
                </c:pt>
                <c:pt idx="5">
                  <c:v>2</c:v>
                </c:pt>
                <c:pt idx="6">
                  <c:v>4</c:v>
                </c:pt>
                <c:pt idx="7">
                  <c:v>3</c:v>
                </c:pt>
                <c:pt idx="8">
                  <c:v>3</c:v>
                </c:pt>
                <c:pt idx="9">
                  <c:v>1</c:v>
                </c:pt>
                <c:pt idx="10">
                  <c:v>3</c:v>
                </c:pt>
                <c:pt idx="11">
                  <c:v>3</c:v>
                </c:pt>
                <c:pt idx="12">
                  <c:v>2</c:v>
                </c:pt>
                <c:pt idx="13">
                  <c:v>2</c:v>
                </c:pt>
                <c:pt idx="1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B22694-1FB1-4E79-8DCB-CCD3EC3721A4}" type="datetimeFigureOut">
              <a:rPr lang="de-DE" smtClean="0"/>
              <a:t>17.05.2013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16434B-B262-4094-BD98-24F4F1B2CC7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8994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434B-B262-4094-BD98-24F4F1B2CC7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9054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434B-B262-4094-BD98-24F4F1B2CC7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8881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434B-B262-4094-BD98-24F4F1B2CC76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1359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434B-B262-4094-BD98-24F4F1B2CC7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40100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6434B-B262-4094-BD98-24F4F1B2CC76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1765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F68F6-9A6E-4E3C-BC3B-870A9DB25704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7B8A-848B-4B0E-AE82-C05635223D08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F6C-574C-4892-BD77-199034CAB311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E2CFA-C3FA-4D3F-A458-D968E7D1516E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1EB95-BCB0-4C6B-BECE-F3C734260C73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0AD3-D990-4E52-9C9C-5685E26CC55B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F33D-FBFA-4A45-89D7-6704B2AF2F3D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2B95-7E62-420B-8BF6-8FAF1B896351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AAC03-5FAA-495C-BEEF-891CED2813AF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E183A-6754-45DD-86A6-40C976B189C0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705F5-EB87-4401-9B1B-A021AC1823BE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8D489-AEF3-45B1-BAC7-7C2ED2FC2796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B9B6F-3D65-45FE-946B-3BD9850A79F0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E9E84-BFCF-4664-B56D-F49B796274BC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CB47-FEDB-4041-9B72-7AC01D6BED09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B777-F98D-4FA2-8A23-B6DEECA8967D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C0694-83CD-4A9F-B2D9-E75EF923ACCB}" type="datetime1">
              <a:rPr lang="en-US" smtClean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89213" y="2979683"/>
            <a:ext cx="8915399" cy="756746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     Androgene </a:t>
            </a:r>
            <a:r>
              <a:rPr lang="de-DE" dirty="0"/>
              <a:t>Alopezie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589212" y="5376042"/>
            <a:ext cx="8915399" cy="369965"/>
          </a:xfrm>
        </p:spPr>
        <p:txBody>
          <a:bodyPr/>
          <a:lstStyle/>
          <a:p>
            <a:r>
              <a:rPr lang="de-DE" dirty="0" smtClean="0"/>
              <a:t>                   Statistik zum anlagebedingten Haarausfall – Mai 2013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1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558304"/>
          </a:xfrm>
        </p:spPr>
        <p:txBody>
          <a:bodyPr>
            <a:normAutofit fontScale="90000"/>
          </a:bodyPr>
          <a:lstStyle/>
          <a:p>
            <a:pPr algn="ctr"/>
            <a:r>
              <a:rPr lang="de-DE" dirty="0" smtClean="0"/>
              <a:t>Allgemeine Informationen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89212" y="1734208"/>
            <a:ext cx="8915400" cy="4351282"/>
          </a:xfrm>
        </p:spPr>
        <p:txBody>
          <a:bodyPr>
            <a:normAutofit/>
          </a:bodyPr>
          <a:lstStyle/>
          <a:p>
            <a:r>
              <a:rPr lang="de-DE" dirty="0"/>
              <a:t>Sowohl bei Männern als auch bei Frauen sind </a:t>
            </a:r>
            <a:r>
              <a:rPr lang="de-DE"/>
              <a:t>etwa </a:t>
            </a:r>
            <a:r>
              <a:rPr lang="de-DE" smtClean="0"/>
              <a:t>90% </a:t>
            </a:r>
            <a:r>
              <a:rPr lang="de-DE" dirty="0"/>
              <a:t>aller Fälle von Haarausfall durch </a:t>
            </a:r>
            <a:r>
              <a:rPr lang="de-DE" dirty="0" err="1"/>
              <a:t>Androgenetische</a:t>
            </a:r>
            <a:r>
              <a:rPr lang="de-DE" dirty="0"/>
              <a:t> Alopezie (</a:t>
            </a:r>
            <a:r>
              <a:rPr lang="de-DE" dirty="0" err="1"/>
              <a:t>Alopecia</a:t>
            </a:r>
            <a:r>
              <a:rPr lang="de-DE" dirty="0"/>
              <a:t> </a:t>
            </a:r>
            <a:r>
              <a:rPr lang="de-DE" dirty="0" err="1"/>
              <a:t>androgenetica</a:t>
            </a:r>
            <a:r>
              <a:rPr lang="de-DE" dirty="0"/>
              <a:t>, kurz "AGA") verursacht. </a:t>
            </a:r>
            <a:endParaRPr lang="de-DE" dirty="0" smtClean="0"/>
          </a:p>
          <a:p>
            <a:r>
              <a:rPr lang="de-DE" dirty="0" smtClean="0"/>
              <a:t>Dieser </a:t>
            </a:r>
            <a:r>
              <a:rPr lang="de-DE" dirty="0"/>
              <a:t>Anlagebedingte Haarausfall ist damit bei beiden Geschlechtern die häufigste Ursache einer Alopezie. </a:t>
            </a:r>
            <a:endParaRPr lang="de-DE" dirty="0" smtClean="0"/>
          </a:p>
          <a:p>
            <a:r>
              <a:rPr lang="de-DE" dirty="0" smtClean="0"/>
              <a:t>Der </a:t>
            </a:r>
            <a:r>
              <a:rPr lang="de-DE" dirty="0"/>
              <a:t>Begriff "</a:t>
            </a:r>
            <a:r>
              <a:rPr lang="de-DE" dirty="0" err="1"/>
              <a:t>Androgenetische</a:t>
            </a:r>
            <a:r>
              <a:rPr lang="de-DE" dirty="0"/>
              <a:t> Alopezie" bedeutet frei übersetzt "Haarausfall durch männliche Hormone". </a:t>
            </a:r>
            <a:endParaRPr lang="de-DE" dirty="0" smtClean="0"/>
          </a:p>
          <a:p>
            <a:r>
              <a:rPr lang="de-DE" dirty="0" smtClean="0"/>
              <a:t>Darunter </a:t>
            </a:r>
            <a:r>
              <a:rPr lang="de-DE" dirty="0"/>
              <a:t>versteht man eine Form des Haarausfalls, die durch eine veranlagungsbedingt erhöhte Empfindlichkeit der Haarfollikel gegenüber männlichen Sexualhormonen (Androgenen) ausgelöst </a:t>
            </a:r>
            <a:r>
              <a:rPr lang="de-DE" dirty="0" smtClean="0"/>
              <a:t>wird.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smtClean="0"/>
              <a:t>Um mögliche Zusammenhänge von AGA-Personen herauszufinden, wurde im Mai 2013 diesbezüglich eine Umfrage erstellt.</a:t>
            </a:r>
          </a:p>
          <a:p>
            <a:pPr marL="0" indent="0">
              <a:buNone/>
            </a:pPr>
            <a:endParaRPr lang="de-DE" dirty="0" smtClean="0"/>
          </a:p>
        </p:txBody>
      </p:sp>
      <p:cxnSp>
        <p:nvCxnSpPr>
          <p:cNvPr id="5" name="Gerader Verbinder 4"/>
          <p:cNvCxnSpPr/>
          <p:nvPr/>
        </p:nvCxnSpPr>
        <p:spPr>
          <a:xfrm flipV="1">
            <a:off x="2592925" y="5234151"/>
            <a:ext cx="8911687" cy="31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17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436781"/>
          </a:xfrm>
        </p:spPr>
        <p:txBody>
          <a:bodyPr/>
          <a:lstStyle/>
          <a:p>
            <a:r>
              <a:rPr lang="de-DE" dirty="0" smtClean="0"/>
              <a:t>Anzahl der Teilnehmer: 50</a:t>
            </a:r>
            <a:endParaRPr lang="de-DE" dirty="0"/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8091583"/>
              </p:ext>
            </p:extLst>
          </p:nvPr>
        </p:nvGraphicFramePr>
        <p:xfrm>
          <a:off x="6401840" y="339698"/>
          <a:ext cx="5181600" cy="2308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589212" y="1598611"/>
            <a:ext cx="3505199" cy="3982381"/>
          </a:xfrm>
        </p:spPr>
        <p:txBody>
          <a:bodyPr>
            <a:normAutofit/>
          </a:bodyPr>
          <a:lstStyle/>
          <a:p>
            <a:r>
              <a:rPr lang="de-DE" sz="1600" dirty="0" smtClean="0"/>
              <a:t>Die Statistik ist eindeutig: </a:t>
            </a:r>
          </a:p>
          <a:p>
            <a:pPr marL="285750" indent="-285750">
              <a:buFontTx/>
              <a:buChar char="-"/>
            </a:pPr>
            <a:r>
              <a:rPr lang="de-DE" sz="1600" dirty="0" smtClean="0"/>
              <a:t>Es haben fast nur männliche und eine weibliche Person an dieser Umfrage teilgenommen.</a:t>
            </a:r>
          </a:p>
          <a:p>
            <a:pPr marL="285750" indent="-285750">
              <a:buFontTx/>
              <a:buChar char="-"/>
            </a:pPr>
            <a:r>
              <a:rPr lang="de-DE" sz="1600" dirty="0" smtClean="0"/>
              <a:t>Im Durchschnitt haben mehr jüngere Menschen teilgenommen (daher unter 30 Jahren)</a:t>
            </a:r>
          </a:p>
          <a:p>
            <a:pPr marL="285750" indent="-285750">
              <a:buFontTx/>
              <a:buChar char="-"/>
            </a:pPr>
            <a:r>
              <a:rPr lang="de-DE" sz="1600" dirty="0" smtClean="0"/>
              <a:t>Damit man die Ergebnisse besser werten kann, wurde die weibliche Person nicht bei den Werten berücksichtigt</a:t>
            </a:r>
            <a:endParaRPr lang="de-DE" sz="16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12" name="Diagramm 11"/>
          <p:cNvGraphicFramePr/>
          <p:nvPr>
            <p:extLst>
              <p:ext uri="{D42A27DB-BD31-4B8C-83A1-F6EECF244321}">
                <p14:modId xmlns:p14="http://schemas.microsoft.com/office/powerpoint/2010/main" val="3724477207"/>
              </p:ext>
            </p:extLst>
          </p:nvPr>
        </p:nvGraphicFramePr>
        <p:xfrm>
          <a:off x="7677807" y="2885091"/>
          <a:ext cx="2671379" cy="289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2081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479476"/>
          </a:xfrm>
        </p:spPr>
        <p:txBody>
          <a:bodyPr>
            <a:normAutofit fontScale="90000"/>
          </a:bodyPr>
          <a:lstStyle/>
          <a:p>
            <a:pPr algn="ctr"/>
            <a:r>
              <a:rPr lang="de-DE" dirty="0" smtClean="0"/>
              <a:t>Durchschnittsalter AGA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3983421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r>
              <a:rPr lang="de-DE" dirty="0" smtClean="0"/>
              <a:t>Im Durschnitt geht die AGA im Alter von 18 Jahren los.</a:t>
            </a:r>
          </a:p>
          <a:p>
            <a:r>
              <a:rPr lang="de-DE" dirty="0" smtClean="0"/>
              <a:t>Häufigstes Alter: 17 Jahre.</a:t>
            </a:r>
          </a:p>
          <a:p>
            <a:r>
              <a:rPr lang="de-DE" dirty="0" smtClean="0"/>
              <a:t>Selten, aber soll vorkommen: 3 oder 10 Jahre</a:t>
            </a:r>
            <a:endParaRPr lang="de-DE" dirty="0"/>
          </a:p>
          <a:p>
            <a:pPr algn="ctr"/>
            <a:endParaRPr lang="de-DE" dirty="0"/>
          </a:p>
        </p:txBody>
      </p:sp>
      <p:graphicFrame>
        <p:nvGraphicFramePr>
          <p:cNvPr id="16" name="Diagramm 15"/>
          <p:cNvGraphicFramePr/>
          <p:nvPr>
            <p:extLst>
              <p:ext uri="{D42A27DB-BD31-4B8C-83A1-F6EECF244321}">
                <p14:modId xmlns:p14="http://schemas.microsoft.com/office/powerpoint/2010/main" val="2025440229"/>
              </p:ext>
            </p:extLst>
          </p:nvPr>
        </p:nvGraphicFramePr>
        <p:xfrm>
          <a:off x="2031999" y="3484179"/>
          <a:ext cx="8404773" cy="26541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55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021654" y="1781503"/>
            <a:ext cx="8915399" cy="1087823"/>
          </a:xfrm>
        </p:spPr>
        <p:txBody>
          <a:bodyPr>
            <a:normAutofit/>
          </a:bodyPr>
          <a:lstStyle/>
          <a:p>
            <a:pPr algn="r"/>
            <a:r>
              <a:rPr lang="de-DE" dirty="0" smtClean="0"/>
              <a:t>Finasterid und Minoxidil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526151" y="3831448"/>
            <a:ext cx="8915399" cy="1702249"/>
          </a:xfrm>
        </p:spPr>
        <p:txBody>
          <a:bodyPr>
            <a:normAutofit/>
          </a:bodyPr>
          <a:lstStyle/>
          <a:p>
            <a:r>
              <a:rPr lang="de-DE" dirty="0" smtClean="0"/>
              <a:t>Die bislang einzigen, wirksamen Mittel gegen AGA, doch helfen diese auch wirklich?</a:t>
            </a:r>
          </a:p>
          <a:p>
            <a:r>
              <a:rPr lang="de-DE" dirty="0" smtClean="0"/>
              <a:t>Und wie oft kommt es zu Nebenwirkungen, und welche treten am häufigsten auf?</a:t>
            </a:r>
            <a:endParaRPr lang="de-DE" dirty="0"/>
          </a:p>
        </p:txBody>
      </p:sp>
      <p:sp>
        <p:nvSpPr>
          <p:cNvPr id="4" name="Eingekerbter Richtungspfeil 3"/>
          <p:cNvSpPr/>
          <p:nvPr/>
        </p:nvSpPr>
        <p:spPr>
          <a:xfrm>
            <a:off x="2191407" y="3925614"/>
            <a:ext cx="315310" cy="37837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" name="Eingekerbter Richtungspfeil 4"/>
          <p:cNvSpPr/>
          <p:nvPr/>
        </p:nvSpPr>
        <p:spPr>
          <a:xfrm>
            <a:off x="2201124" y="4682572"/>
            <a:ext cx="315310" cy="37837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5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684428"/>
          </a:xfrm>
        </p:spPr>
        <p:txBody>
          <a:bodyPr/>
          <a:lstStyle/>
          <a:p>
            <a:pPr algn="ctr"/>
            <a:r>
              <a:rPr lang="de-DE" dirty="0" smtClean="0"/>
              <a:t>Wirkung: Finasterid &amp; Minoxidil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 smtClean="0"/>
              <a:t>Finasterid</a:t>
            </a:r>
            <a:endParaRPr lang="de-DE" b="1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de-DE" dirty="0" smtClean="0"/>
              <a:t>In </a:t>
            </a:r>
            <a:r>
              <a:rPr lang="de-DE" b="1" dirty="0" smtClean="0"/>
              <a:t>75%</a:t>
            </a:r>
            <a:r>
              <a:rPr lang="de-DE" dirty="0" smtClean="0"/>
              <a:t> der Fälle kam es zu einem kompletten Haarausfallstop</a:t>
            </a:r>
          </a:p>
          <a:p>
            <a:r>
              <a:rPr lang="de-DE" dirty="0" smtClean="0"/>
              <a:t>Bei </a:t>
            </a:r>
            <a:r>
              <a:rPr lang="de-DE" b="1" dirty="0" smtClean="0"/>
              <a:t>15 %</a:t>
            </a:r>
            <a:r>
              <a:rPr lang="de-DE" dirty="0" smtClean="0"/>
              <a:t> wurde zumindest teilweise der Haarausfall verlangsamt</a:t>
            </a:r>
          </a:p>
          <a:p>
            <a:r>
              <a:rPr lang="de-DE" dirty="0" smtClean="0"/>
              <a:t>Bei </a:t>
            </a:r>
            <a:r>
              <a:rPr lang="de-DE" b="1" dirty="0" smtClean="0"/>
              <a:t>10%</a:t>
            </a:r>
            <a:r>
              <a:rPr lang="de-DE" dirty="0" smtClean="0"/>
              <a:t> kam es zu keiner Wirkung oder noch schlimmer: Der HA wurde stärker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de-DE" dirty="0" smtClean="0"/>
              <a:t>Minoxidil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de-DE" dirty="0" smtClean="0"/>
              <a:t>Konnte in </a:t>
            </a:r>
            <a:r>
              <a:rPr lang="de-DE" b="1" dirty="0" smtClean="0"/>
              <a:t>60%</a:t>
            </a:r>
            <a:r>
              <a:rPr lang="de-DE" dirty="0" smtClean="0"/>
              <a:t> der Fälle zu stärkeren Haarwuchs beitragen</a:t>
            </a:r>
          </a:p>
          <a:p>
            <a:r>
              <a:rPr lang="de-DE" dirty="0" smtClean="0"/>
              <a:t>Bei </a:t>
            </a:r>
            <a:r>
              <a:rPr lang="de-DE" b="1" dirty="0" smtClean="0"/>
              <a:t>35%</a:t>
            </a:r>
            <a:r>
              <a:rPr lang="de-DE" dirty="0" smtClean="0"/>
              <a:t> kam es zu keiner erfolgreichen Wirkung</a:t>
            </a:r>
          </a:p>
          <a:p>
            <a:r>
              <a:rPr lang="de-DE" dirty="0" smtClean="0"/>
              <a:t>Bei </a:t>
            </a:r>
            <a:r>
              <a:rPr lang="de-DE" b="1" dirty="0" smtClean="0"/>
              <a:t>5 %</a:t>
            </a:r>
            <a:r>
              <a:rPr lang="de-DE" dirty="0" smtClean="0"/>
              <a:t> kam es zu einer deutlichen Verschlechterung des ursprünglichen Haarzustandes. </a:t>
            </a:r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8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3943" y="646386"/>
            <a:ext cx="8911687" cy="744421"/>
          </a:xfrm>
        </p:spPr>
        <p:txBody>
          <a:bodyPr>
            <a:normAutofit/>
          </a:bodyPr>
          <a:lstStyle/>
          <a:p>
            <a:r>
              <a:rPr lang="de-DE" dirty="0" smtClean="0"/>
              <a:t>Nebenwirkung: Finasterid &amp; Minoxidil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939373" y="1626817"/>
            <a:ext cx="3992732" cy="342658"/>
          </a:xfrm>
        </p:spPr>
        <p:txBody>
          <a:bodyPr/>
          <a:lstStyle/>
          <a:p>
            <a:r>
              <a:rPr lang="de-DE" dirty="0" err="1" smtClean="0"/>
              <a:t>Finasterid</a:t>
            </a:r>
            <a:r>
              <a:rPr lang="de-DE" dirty="0" smtClean="0"/>
              <a:t> (40 von 50)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2589212" y="2081048"/>
            <a:ext cx="4342893" cy="4054760"/>
          </a:xfrm>
        </p:spPr>
        <p:txBody>
          <a:bodyPr>
            <a:normAutofit fontScale="92500" lnSpcReduction="10000"/>
          </a:bodyPr>
          <a:lstStyle/>
          <a:p>
            <a:r>
              <a:rPr lang="de-DE" dirty="0" smtClean="0"/>
              <a:t>Bei </a:t>
            </a:r>
            <a:r>
              <a:rPr lang="de-DE" b="1" dirty="0" smtClean="0"/>
              <a:t>25% </a:t>
            </a:r>
            <a:r>
              <a:rPr lang="de-DE" dirty="0" smtClean="0"/>
              <a:t>kam es zu einer Libido Störung.</a:t>
            </a:r>
            <a:br>
              <a:rPr lang="de-DE" dirty="0" smtClean="0"/>
            </a:br>
            <a:r>
              <a:rPr lang="de-DE" dirty="0" smtClean="0"/>
              <a:t>&gt; Von den 10 Männern hatten zusätzlich 5 wässriges Sperma</a:t>
            </a:r>
          </a:p>
          <a:p>
            <a:r>
              <a:rPr lang="de-DE" b="1" dirty="0" smtClean="0"/>
              <a:t>10%</a:t>
            </a:r>
            <a:r>
              <a:rPr lang="de-DE" dirty="0" smtClean="0"/>
              <a:t> hatten trockene Augen</a:t>
            </a:r>
            <a:endParaRPr lang="de-DE" dirty="0"/>
          </a:p>
          <a:p>
            <a:r>
              <a:rPr lang="de-DE" dirty="0" smtClean="0"/>
              <a:t>Bei weiteren </a:t>
            </a:r>
            <a:r>
              <a:rPr lang="de-DE" b="1" dirty="0" smtClean="0"/>
              <a:t>10%</a:t>
            </a:r>
            <a:r>
              <a:rPr lang="de-DE" dirty="0" smtClean="0"/>
              <a:t> kam es zu einer geringeren Penishärte.</a:t>
            </a:r>
          </a:p>
          <a:p>
            <a:r>
              <a:rPr lang="de-DE" dirty="0" smtClean="0"/>
              <a:t>Über Müdigkeit konnten weitere </a:t>
            </a:r>
            <a:r>
              <a:rPr lang="de-DE" b="1" dirty="0" smtClean="0"/>
              <a:t>7%</a:t>
            </a:r>
            <a:r>
              <a:rPr lang="de-DE" dirty="0" smtClean="0"/>
              <a:t> der Anwender klagen</a:t>
            </a:r>
          </a:p>
          <a:p>
            <a:r>
              <a:rPr lang="de-DE" dirty="0" smtClean="0"/>
              <a:t>Bei zwei Anwendern kam es zu einer Gewichtszunahme.</a:t>
            </a:r>
          </a:p>
          <a:p>
            <a:r>
              <a:rPr lang="de-DE" dirty="0" smtClean="0"/>
              <a:t>Nicht negativ: Bei </a:t>
            </a:r>
            <a:r>
              <a:rPr lang="de-DE" b="1" dirty="0" smtClean="0"/>
              <a:t>40%</a:t>
            </a:r>
            <a:r>
              <a:rPr lang="de-DE" dirty="0" smtClean="0"/>
              <a:t> hat die Körperbehaarung abgenommen (Insbesondere an den Beinen)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7506629" y="1626817"/>
            <a:ext cx="3999001" cy="342658"/>
          </a:xfrm>
        </p:spPr>
        <p:txBody>
          <a:bodyPr/>
          <a:lstStyle/>
          <a:p>
            <a:r>
              <a:rPr lang="de-DE" dirty="0" err="1" smtClean="0"/>
              <a:t>Minoxidil</a:t>
            </a:r>
            <a:r>
              <a:rPr lang="de-DE" dirty="0" smtClean="0"/>
              <a:t> (27 von 50)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7166957" y="2205485"/>
            <a:ext cx="4338674" cy="3694313"/>
          </a:xfrm>
        </p:spPr>
        <p:txBody>
          <a:bodyPr/>
          <a:lstStyle/>
          <a:p>
            <a:r>
              <a:rPr lang="de-DE" dirty="0" smtClean="0"/>
              <a:t>Ganz auffällig: Es kam bei fast </a:t>
            </a:r>
            <a:r>
              <a:rPr lang="de-DE" b="1" dirty="0" smtClean="0"/>
              <a:t>45%</a:t>
            </a:r>
            <a:r>
              <a:rPr lang="de-DE" dirty="0" smtClean="0"/>
              <a:t> der Anwender zu Kopfhautjucken</a:t>
            </a:r>
          </a:p>
          <a:p>
            <a:r>
              <a:rPr lang="de-DE" dirty="0" smtClean="0"/>
              <a:t>Ein Anwender klagte über verminderte </a:t>
            </a:r>
            <a:r>
              <a:rPr lang="de-DE" dirty="0" err="1" smtClean="0"/>
              <a:t>Errektion</a:t>
            </a:r>
            <a:endParaRPr lang="de-DE" dirty="0" smtClean="0"/>
          </a:p>
          <a:p>
            <a:r>
              <a:rPr lang="de-DE" dirty="0" smtClean="0"/>
              <a:t>Weitere </a:t>
            </a:r>
            <a:r>
              <a:rPr lang="de-DE" b="1" dirty="0" smtClean="0"/>
              <a:t>22 % </a:t>
            </a:r>
            <a:r>
              <a:rPr lang="de-DE" dirty="0" smtClean="0"/>
              <a:t>hatten nach längerer Einnahme Schuppen</a:t>
            </a:r>
          </a:p>
          <a:p>
            <a:endParaRPr lang="de-DE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56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57867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Allgemeine Informationen zu Finasterid und Minoxidil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Finasterid ist (für Männer) mehr zu empfehlen, sofern der eigene Körper dies im großen und ganzen verträgt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e-DE" dirty="0" smtClean="0"/>
              <a:t>Finasterid konnte deutlich bessere Resultate vorweisen als Minoxidil</a:t>
            </a:r>
          </a:p>
          <a:p>
            <a:r>
              <a:rPr lang="de-DE" dirty="0" smtClean="0"/>
              <a:t>Allerdings hat Finasterid ein höheres Risiko an Nebenwirkungen</a:t>
            </a:r>
          </a:p>
          <a:p>
            <a:r>
              <a:rPr lang="de-DE" dirty="0" err="1" smtClean="0"/>
              <a:t>Shedding</a:t>
            </a:r>
            <a:r>
              <a:rPr lang="de-DE" dirty="0" smtClean="0"/>
              <a:t> wurde nur bei Minoxidil festgestellt</a:t>
            </a:r>
          </a:p>
          <a:p>
            <a:r>
              <a:rPr lang="de-DE" dirty="0" smtClean="0"/>
              <a:t>Minoxidil hat den Haarausfall in nur einem Fall gestoppt, ansonsten kam es zu kräftigeren, bereits vorhandenen Haaren.</a:t>
            </a:r>
          </a:p>
          <a:p>
            <a:r>
              <a:rPr lang="de-DE" dirty="0" smtClean="0"/>
              <a:t>Zu neuem Haarwuchs haben jedoch beide Medikamente nicht beigetragen, lediglich Minoxidil hat vorhandene Haare gestärkt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0" name="Eingekerbter Richtungspfeil 9"/>
          <p:cNvSpPr/>
          <p:nvPr/>
        </p:nvSpPr>
        <p:spPr>
          <a:xfrm>
            <a:off x="2254469" y="1686910"/>
            <a:ext cx="334743" cy="25224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1" name="Eingekerbter Richtungspfeil 10"/>
          <p:cNvSpPr/>
          <p:nvPr/>
        </p:nvSpPr>
        <p:spPr>
          <a:xfrm>
            <a:off x="2252362" y="2240488"/>
            <a:ext cx="334743" cy="25224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2" name="Eingekerbter Richtungspfeil 11"/>
          <p:cNvSpPr/>
          <p:nvPr/>
        </p:nvSpPr>
        <p:spPr>
          <a:xfrm>
            <a:off x="2250255" y="2814342"/>
            <a:ext cx="334743" cy="25224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3" name="Eingekerbter Richtungspfeil 12"/>
          <p:cNvSpPr/>
          <p:nvPr/>
        </p:nvSpPr>
        <p:spPr>
          <a:xfrm>
            <a:off x="2250255" y="3603706"/>
            <a:ext cx="334743" cy="25224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4" name="Eingekerbter Richtungspfeil 13"/>
          <p:cNvSpPr/>
          <p:nvPr/>
        </p:nvSpPr>
        <p:spPr>
          <a:xfrm>
            <a:off x="2250254" y="4557168"/>
            <a:ext cx="334743" cy="25224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95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63089" y="1353845"/>
            <a:ext cx="8915399" cy="9479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Der typische AGA-Mensch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589213" y="4777380"/>
            <a:ext cx="8915399" cy="677490"/>
          </a:xfrm>
        </p:spPr>
        <p:txBody>
          <a:bodyPr/>
          <a:lstStyle/>
          <a:p>
            <a:r>
              <a:rPr lang="de-DE" dirty="0" smtClean="0"/>
              <a:t>Zählt man alle Faktoren zusammen und errechnet den Durchschnitt, bildet sich ein Mensch, der womöglich das höchste Risiko hat, an AGA zu erkranken.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Oliver Schmidt - Mai 2013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93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341694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Statistik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6054845"/>
          </a:xfrm>
        </p:spPr>
        <p:txBody>
          <a:bodyPr>
            <a:normAutofit fontScale="85000" lnSpcReduction="20000"/>
          </a:bodyPr>
          <a:lstStyle/>
          <a:p>
            <a:r>
              <a:rPr lang="de-DE" b="1" dirty="0" smtClean="0"/>
              <a:t>Der typische AGA Mensch ist…</a:t>
            </a:r>
          </a:p>
          <a:p>
            <a:r>
              <a:rPr lang="de-DE" dirty="0" smtClean="0"/>
              <a:t>männlich</a:t>
            </a:r>
          </a:p>
          <a:p>
            <a:r>
              <a:rPr lang="de-DE" dirty="0" smtClean="0"/>
              <a:t>1,73 m groß</a:t>
            </a:r>
          </a:p>
          <a:p>
            <a:r>
              <a:rPr lang="de-DE" dirty="0" smtClean="0"/>
              <a:t>wiegt 74 kg</a:t>
            </a:r>
          </a:p>
          <a:p>
            <a:r>
              <a:rPr lang="de-DE" dirty="0" smtClean="0"/>
              <a:t>Hat braune Augen</a:t>
            </a:r>
          </a:p>
          <a:p>
            <a:r>
              <a:rPr lang="de-DE" dirty="0" smtClean="0"/>
              <a:t>Hat eine hohe Stirn</a:t>
            </a:r>
          </a:p>
          <a:p>
            <a:r>
              <a:rPr lang="de-DE" dirty="0" smtClean="0"/>
              <a:t>Neigt vermehrt unter fettigen Haaren</a:t>
            </a:r>
          </a:p>
          <a:p>
            <a:r>
              <a:rPr lang="de-DE" dirty="0" smtClean="0"/>
              <a:t>Hat dunkelbraune Haare</a:t>
            </a:r>
          </a:p>
          <a:p>
            <a:r>
              <a:rPr lang="de-DE" dirty="0" smtClean="0"/>
              <a:t>Leidet des Öfteren unter Kopfhautjucken im AGA-Bereich</a:t>
            </a:r>
          </a:p>
          <a:p>
            <a:r>
              <a:rPr lang="de-DE" dirty="0" smtClean="0"/>
              <a:t>Hat glatte Haare</a:t>
            </a:r>
          </a:p>
          <a:p>
            <a:r>
              <a:rPr lang="de-DE" dirty="0" smtClean="0"/>
              <a:t>Fängt mit dem Haarausfallmuster nach NW an</a:t>
            </a:r>
          </a:p>
          <a:p>
            <a:r>
              <a:rPr lang="de-DE" dirty="0" smtClean="0"/>
              <a:t>Hat eine erbliche Vorbelastung von mindestens 2 Personen, deren Zustand bei NW 3 oder höher liegt</a:t>
            </a:r>
          </a:p>
          <a:p>
            <a:r>
              <a:rPr lang="de-DE" dirty="0" smtClean="0"/>
              <a:t>Hat eine starke Körperbehaarung, insbesondere an den Beinen und den Armen</a:t>
            </a:r>
          </a:p>
          <a:p>
            <a:r>
              <a:rPr lang="de-DE" dirty="0" smtClean="0"/>
              <a:t>Hat eine schwache Akne, mindestens im Gesicht und/oder am Rücken</a:t>
            </a:r>
          </a:p>
          <a:p>
            <a:r>
              <a:rPr lang="de-DE" dirty="0" smtClean="0"/>
              <a:t>Fängt zwischen 17-22 Jahren mit AGA an</a:t>
            </a:r>
          </a:p>
          <a:p>
            <a:r>
              <a:rPr lang="de-DE" dirty="0" smtClean="0"/>
              <a:t>Hat jedoch maximal einen NW-Status von 3 – bis mindestens 40 Jahre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589212" y="1598615"/>
            <a:ext cx="3505199" cy="4262436"/>
          </a:xfrm>
        </p:spPr>
        <p:txBody>
          <a:bodyPr>
            <a:normAutofit/>
          </a:bodyPr>
          <a:lstStyle/>
          <a:p>
            <a:r>
              <a:rPr lang="de-DE" sz="2000" dirty="0" smtClean="0"/>
              <a:t>Wenn wir alle Probanden zusammenzählen und hiervon den Durchschnitt errechnen würden, so hat unser folgendes Beispiel das höchste Risiko, an AGA zu erkranken</a:t>
            </a:r>
            <a:endParaRPr lang="de-DE" sz="200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Oliver Schmidt - Mai 2013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Pfeil nach rechts 6"/>
          <p:cNvSpPr/>
          <p:nvPr/>
        </p:nvSpPr>
        <p:spPr>
          <a:xfrm>
            <a:off x="2932386" y="4288220"/>
            <a:ext cx="2459421" cy="7725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9773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15959"/>
          </a:xfrm>
        </p:spPr>
        <p:txBody>
          <a:bodyPr>
            <a:normAutofit/>
          </a:bodyPr>
          <a:lstStyle/>
          <a:p>
            <a:pPr algn="ctr"/>
            <a:r>
              <a:rPr lang="de-DE" dirty="0" smtClean="0"/>
              <a:t>Auffälliges über AGA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89212" y="1340069"/>
            <a:ext cx="8915400" cy="4351283"/>
          </a:xfrm>
        </p:spPr>
        <p:txBody>
          <a:bodyPr>
            <a:normAutofit fontScale="25000" lnSpcReduction="20000"/>
          </a:bodyPr>
          <a:lstStyle/>
          <a:p>
            <a:r>
              <a:rPr lang="de-DE" sz="5600" dirty="0" smtClean="0"/>
              <a:t>Menschen mit </a:t>
            </a:r>
            <a:r>
              <a:rPr lang="de-DE" sz="5600" b="1" dirty="0" smtClean="0"/>
              <a:t>roten Haaren </a:t>
            </a:r>
            <a:r>
              <a:rPr lang="de-DE" sz="5600" dirty="0" smtClean="0"/>
              <a:t>scheinen sehr selten zur AGA geneigt zu sein, was aber womöglich auch damit zu tun hat, dass Rothaarige Männer einen geringen Teil der Bevölkerung ausmacht</a:t>
            </a:r>
          </a:p>
          <a:p>
            <a:r>
              <a:rPr lang="de-DE" sz="5600" dirty="0" smtClean="0"/>
              <a:t>Die Umfrage zeigt, dass die AGA über jede Person vererbt werden kann: </a:t>
            </a:r>
          </a:p>
          <a:p>
            <a:pPr marL="0" indent="0">
              <a:buNone/>
            </a:pPr>
            <a:r>
              <a:rPr lang="de-DE" sz="5600" dirty="0" smtClean="0"/>
              <a:t>       Vater: 78%, Großvater väterlicherseits: 40%, Großvater mütterlicherseits: 70%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Kurios: Selbst bei Menschen, die mit 17 erste GHEs hatten, konnten den Status selbst deutlich über 30 bei maximal NW2-3 halten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Keine Person hatte einen NW Status von 6 oder höher, am häufigsten gab es den NW 2 Status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Menschen mit dem Haarausfallmuster „Tonsur“ und „allg. Ausdünnung“ hatten das höchste Risiko, im frühen Alter die gesamte Haarpracht zu verlieren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Fast jeder hat einen hohen sexuellen Antrieb, Masturbation ist beliebt: In 93% der Fälle wird mindestens 5x die Woche onaniert.</a:t>
            </a:r>
            <a:endParaRPr lang="de-DE" sz="5600" dirty="0" smtClean="0"/>
          </a:p>
          <a:p>
            <a:pPr lvl="0">
              <a:buClr>
                <a:srgbClr val="353535"/>
              </a:buClr>
            </a:pPr>
            <a:r>
              <a:rPr lang="de-DE" sz="5600" dirty="0" smtClean="0"/>
              <a:t>Menschen ausländischer Herkunft scheinen (45%-Deutsche: 15%) mehr unter diffusen Haarausfall zu leiden (Insgesamt haben 11 Menschen ausländischer Herkunft teilgenommen)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/>
              <a:t>Eine starke Körperbehaarung spielt nicht immer eine Rolle: 65% hatten mindestens stärker ausgeprägte Haare an den Beinen und den Armen 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/>
              <a:t>Kopfschmerzen scheinen dabei keine Rolle zu spielen</a:t>
            </a:r>
          </a:p>
          <a:p>
            <a:pPr lvl="0">
              <a:buClr>
                <a:srgbClr val="353535"/>
              </a:buClr>
            </a:pPr>
            <a:r>
              <a:rPr lang="de-DE" sz="5600" dirty="0" smtClean="0"/>
              <a:t>Unter Akne leiden fast die Hälfte der Teilnehmer, womöglich Zufall.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Oliver Schmidt - Mai 2013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237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Wenn die Haare weg sind, kommt die Frau, die sie hätte streicheln können.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smtClean="0"/>
              <a:t>Ich bedanke mich bei all den Menschen, die an dieser Umfrage teilgenommen haben.</a:t>
            </a:r>
          </a:p>
          <a:p>
            <a:r>
              <a:rPr lang="de-DE" dirty="0" smtClean="0"/>
              <a:t>Ich drücke Ihnen alle die Daumen, dass die Wissenschaft in nächster Zeit Wege und Mittel findet, bei geringen Nebenwirkungen den Haarausfall endgültig zu besiegen und ggf. verlorene Haare zurückzubekommen.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Oliver Schmidt - Mai 2013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777688"/>
      </p:ext>
    </p:extLst>
  </p:cSld>
  <p:clrMapOvr>
    <a:masterClrMapping/>
  </p:clrMapOvr>
</p:sld>
</file>

<file path=ppt/theme/theme1.xml><?xml version="1.0" encoding="utf-8"?>
<a:theme xmlns:a="http://schemas.openxmlformats.org/drawingml/2006/main" name="Fetze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Lariss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967</Words>
  <Application>Microsoft Office PowerPoint</Application>
  <PresentationFormat>Breitbild</PresentationFormat>
  <Paragraphs>116</Paragraphs>
  <Slides>12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Fetzen</vt:lpstr>
      <vt:lpstr>     Androgene Alopezie</vt:lpstr>
      <vt:lpstr>Allgemeine Informationen</vt:lpstr>
      <vt:lpstr>Anzahl der Teilnehmer: 50</vt:lpstr>
      <vt:lpstr>Durchschnittsalter AGA</vt:lpstr>
      <vt:lpstr>Finasterid und Minoxidil</vt:lpstr>
      <vt:lpstr>Wirkung: Finasterid &amp; Minoxidil</vt:lpstr>
      <vt:lpstr>Nebenwirkung: Finasterid &amp; Minoxidil</vt:lpstr>
      <vt:lpstr>Allgemeine Informationen zu Finasterid und Minoxidil</vt:lpstr>
      <vt:lpstr>Der typische AGA-Mensch</vt:lpstr>
      <vt:lpstr>Statistik</vt:lpstr>
      <vt:lpstr>Auffälliges über AGA</vt:lpstr>
      <vt:lpstr>Wenn die Haare weg sind, kommt die Frau, die sie hätte streicheln können.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Androgene Alopezie</dc:title>
  <dc:creator>Dirk Schmidt</dc:creator>
  <cp:lastModifiedBy>Dirk Schmidt</cp:lastModifiedBy>
  <cp:revision>25</cp:revision>
  <dcterms:created xsi:type="dcterms:W3CDTF">2013-05-04T20:19:03Z</dcterms:created>
  <dcterms:modified xsi:type="dcterms:W3CDTF">2013-05-17T19:12:01Z</dcterms:modified>
  <cp:contentStatus>Endgültig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